
<file path=[Content_Types].xml><?xml version="1.0" encoding="utf-8"?>
<Types xmlns="http://schemas.openxmlformats.org/package/2006/content-types">
  <Override PartName="/ppt/slides/slide17.xml" ContentType="application/vnd.openxmlformats-officedocument.presentationml.slide+xml"/>
  <Override PartName="/ppt/slideLayouts/slideLayout8.xml" ContentType="application/vnd.openxmlformats-officedocument.presentationml.slideLayout+xml"/>
  <Override PartName="/ppt/slideLayouts/slideLayout4.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theme/theme2.xml" ContentType="application/vnd.openxmlformats-officedocument.theme+xml"/>
  <Override PartName="/ppt/slides/slide2.xml" ContentType="application/vnd.openxmlformats-officedocument.presentationml.slide+xml"/>
  <Override PartName="/ppt/theme/theme1.xml" ContentType="application/vnd.openxmlformats-officedocument.theme+xml"/>
  <Override PartName="/ppt/slideLayouts/slideLayout6.xml" ContentType="application/vnd.openxmlformats-officedocument.presentationml.slideLayout+xml"/>
  <Override PartName="/ppt/presentation.xml" ContentType="application/vnd.openxmlformats-officedocument.presentationml.presentation.main+xml"/>
  <Override PartName="/docProps/app.xml" ContentType="application/vnd.openxmlformats-officedocument.extended-properties+xml"/>
  <Override PartName="/ppt/slides/slide5.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8.xml" ContentType="application/vnd.openxmlformats-officedocument.presentationml.slide+xml"/>
  <Override PartName="/ppt/slideLayouts/slideLayout7.xml" ContentType="application/vnd.openxmlformats-officedocument.presentationml.slideLayout+xml"/>
  <Override PartName="/ppt/presProps.xml" ContentType="application/vnd.openxmlformats-officedocument.presentationml.presProps+xml"/>
  <Override PartName="/ppt/theme/theme3.xml" ContentType="application/vnd.openxmlformats-officedocument.theme+xml"/>
  <Default Extension="jpeg" ContentType="image/jpeg"/>
  <Override PartName="/ppt/slideLayouts/slideLayout3.xml" ContentType="application/vnd.openxmlformats-officedocument.presentationml.slideLayout+xml"/>
  <Override PartName="/ppt/slides/slide3.xml" ContentType="application/vnd.openxmlformats-officedocument.presentationml.slide+xml"/>
  <Override PartName="/ppt/slides/slide4.xml" ContentType="application/vnd.openxmlformats-officedocument.presentationml.slide+xml"/>
  <Override PartName="/ppt/slideLayouts/slideLayout5.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ppt/notesMasters/notesMaster1.xml" ContentType="application/vnd.openxmlformats-officedocument.presentationml.notesMaster+xml"/>
  <Override PartName="/ppt/slides/slide1.xml" ContentType="application/vnd.openxmlformats-officedocument.presentationml.slide+xml"/>
  <Override PartName="/ppt/tableStyles.xml" ContentType="application/vnd.openxmlformats-officedocument.presentationml.tableStyles+xml"/>
  <Default Extension="xml" ContentType="application/xml"/>
  <Override PartName="/ppt/slides/slide7.xml" ContentType="application/vnd.openxmlformats-officedocument.presentationml.slide+xml"/>
  <Override PartName="/ppt/slides/slide8.xml" ContentType="application/vnd.openxmlformats-officedocument.presentationml.slide+xml"/>
  <Override PartName="/ppt/slideMasters/slideMaster1.xml" ContentType="application/vnd.openxmlformats-officedocument.presentationml.slideMaster+xml"/>
  <Override PartName="/ppt/slides/slide15.xml" ContentType="application/vnd.openxmlformats-officedocument.presentationml.slide+xml"/>
  <Override PartName="/ppt/viewProps.xml" ContentType="application/vnd.openxmlformats-officedocument.presentationml.viewProps+xml"/>
  <Default Extension="bin" ContentType="application/vnd.openxmlformats-officedocument.presentationml.printerSettings"/>
  <Default Extension="rels" ContentType="application/vnd.openxmlformats-package.relationships+xml"/>
  <Override PartName="/ppt/slides/slide9.xml" ContentType="application/vnd.openxmlformats-officedocument.presentationml.slide+xml"/>
  <Override PartName="/ppt/handoutMasters/handoutMaster1.xml" ContentType="application/vnd.openxmlformats-officedocument.presentationml.handoutMaster+xml"/>
  <Override PartName="/ppt/slides/slide13.xml" ContentType="application/vnd.openxmlformats-officedocument.presentationml.slide+xml"/>
  <Override PartName="/ppt/slides/slide14.xml" ContentType="application/vnd.openxmlformats-officedocument.presentationml.slide+xml"/>
  <Override PartName="/ppt/slides/slide6.xml" ContentType="application/vnd.openxmlformats-officedocument.presentationml.slide+xml"/>
  <Override PartName="/ppt/slides/slide16.xml" ContentType="application/vnd.openxmlformats-officedocument.presentationml.slide+xml"/>
  <Override PartName="/ppt/slides/slide12.xml" ContentType="application/vnd.openxmlformats-officedocument.presentationml.slide+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SpecialPlsOnTitleSld="0" saveSubsetFonts="1" autoCompressPictures="0">
  <p:sldMasterIdLst>
    <p:sldMasterId id="2147483696" r:id="rId1"/>
  </p:sldMasterIdLst>
  <p:notesMasterIdLst>
    <p:notesMasterId r:id="rId20"/>
  </p:notesMasterIdLst>
  <p:handoutMasterIdLst>
    <p:handoutMasterId r:id="rId21"/>
  </p:handoutMasterIdLst>
  <p:sldIdLst>
    <p:sldId id="256" r:id="rId2"/>
    <p:sldId id="257" r:id="rId3"/>
    <p:sldId id="258" r:id="rId4"/>
    <p:sldId id="259" r:id="rId5"/>
    <p:sldId id="261" r:id="rId6"/>
    <p:sldId id="260"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6699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5620"/>
    <p:restoredTop sz="94660"/>
  </p:normalViewPr>
  <p:slideViewPr>
    <p:cSldViewPr snapToGrid="0" snapToObjects="1">
      <p:cViewPr varScale="1">
        <p:scale>
          <a:sx n="92" d="100"/>
          <a:sy n="92" d="100"/>
        </p:scale>
        <p:origin x="-816" y="-11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7" Type="http://schemas.openxmlformats.org/officeDocument/2006/relationships/slide" Target="slides/slide6.xml"/><Relationship Id="rId1" Type="http://schemas.openxmlformats.org/officeDocument/2006/relationships/slideMaster" Target="slideMasters/slideMaster1.xml"/><Relationship Id="rId24" Type="http://schemas.openxmlformats.org/officeDocument/2006/relationships/viewProps" Target="viewProps.xml"/><Relationship Id="rId25" Type="http://schemas.openxmlformats.org/officeDocument/2006/relationships/theme" Target="theme/theme1.xml"/><Relationship Id="rId8" Type="http://schemas.openxmlformats.org/officeDocument/2006/relationships/slide" Target="slides/slide7.xml"/><Relationship Id="rId13" Type="http://schemas.openxmlformats.org/officeDocument/2006/relationships/slide" Target="slides/slide12.xml"/><Relationship Id="rId10" Type="http://schemas.openxmlformats.org/officeDocument/2006/relationships/slide" Target="slides/slide9.xml"/><Relationship Id="rId12" Type="http://schemas.openxmlformats.org/officeDocument/2006/relationships/slide" Target="slides/slide11.xml"/><Relationship Id="rId17" Type="http://schemas.openxmlformats.org/officeDocument/2006/relationships/slide" Target="slides/slide16.xml"/><Relationship Id="rId9" Type="http://schemas.openxmlformats.org/officeDocument/2006/relationships/slide" Target="slides/slide8.xml"/><Relationship Id="rId18" Type="http://schemas.openxmlformats.org/officeDocument/2006/relationships/slide" Target="slides/slide17.xml"/><Relationship Id="rId3" Type="http://schemas.openxmlformats.org/officeDocument/2006/relationships/slide" Target="slides/slide2.xml"/><Relationship Id="rId14" Type="http://schemas.openxmlformats.org/officeDocument/2006/relationships/slide" Target="slides/slide13.xml"/><Relationship Id="rId23" Type="http://schemas.openxmlformats.org/officeDocument/2006/relationships/presProps" Target="presProps.xml"/><Relationship Id="rId4" Type="http://schemas.openxmlformats.org/officeDocument/2006/relationships/slide" Target="slides/slide3.xml"/><Relationship Id="rId26" Type="http://schemas.openxmlformats.org/officeDocument/2006/relationships/tableStyles" Target="tableStyles.xml"/><Relationship Id="rId11" Type="http://schemas.openxmlformats.org/officeDocument/2006/relationships/slide" Target="slides/slide10.xml"/><Relationship Id="rId6" Type="http://schemas.openxmlformats.org/officeDocument/2006/relationships/slide" Target="slides/slide5.xml"/><Relationship Id="rId16" Type="http://schemas.openxmlformats.org/officeDocument/2006/relationships/slide" Target="slides/slide15.xml"/><Relationship Id="rId5" Type="http://schemas.openxmlformats.org/officeDocument/2006/relationships/slide" Target="slides/slide4.xml"/><Relationship Id="rId15" Type="http://schemas.openxmlformats.org/officeDocument/2006/relationships/slide" Target="slides/slide14.xml"/><Relationship Id="rId19" Type="http://schemas.openxmlformats.org/officeDocument/2006/relationships/slide" Target="slides/slide18.xml"/><Relationship Id="rId20" Type="http://schemas.openxmlformats.org/officeDocument/2006/relationships/notesMaster" Target="notesMasters/notesMaster1.xml"/><Relationship Id="rId22" Type="http://schemas.openxmlformats.org/officeDocument/2006/relationships/printerSettings" Target="printerSettings/printerSettings1.bin"/><Relationship Id="rId21" Type="http://schemas.openxmlformats.org/officeDocument/2006/relationships/handoutMaster" Target="handoutMasters/handoutMaster1.xml"/><Relationship Id="rId2"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1691CF8-30AE-CC4E-B18E-7B9D1A14B28A}" type="datetimeFigureOut">
              <a:rPr lang="en-US" smtClean="0"/>
              <a:pPr/>
              <a:t>5/21/10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C914AA4-C51B-6D48-9556-2349239F1625}" type="slidenum">
              <a:rPr lang="en-US" smtClean="0"/>
              <a:pPr/>
              <a:t>‹#›</a:t>
            </a:fld>
            <a:endParaRPr lang="en-US"/>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30C1DD-C93C-264D-BF9A-20ECF3AB6F5B}" type="datetimeFigureOut">
              <a:rPr lang="en-US" smtClean="0"/>
              <a:pPr/>
              <a:t>5/21/10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FE4E44E-8C02-CE49-8D0B-51EC464A9656}" type="slidenum">
              <a:rPr lang="en-US" smtClean="0"/>
              <a:pPr/>
              <a:t>‹#›</a:t>
            </a:fld>
            <a:endParaRPr lang="en-US"/>
          </a:p>
        </p:txBody>
      </p:sp>
    </p:spTree>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EF028B3-4F61-0A42-906A-6C78DD91DA57}" type="datetime1">
              <a:rPr lang="en-US" smtClean="0"/>
              <a:pPr/>
              <a:t>5/21/10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649387-C133-3441-A256-F3FE2444873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2F516A-1436-554B-82DA-A40C10E8531E}" type="datetime1">
              <a:rPr lang="en-US" smtClean="0"/>
              <a:pPr/>
              <a:t>5/21/10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649387-C133-3441-A256-F3FE2444873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1D15490-EF4B-BD41-96B9-F95C81E8F29C}" type="datetime1">
              <a:rPr lang="en-US" smtClean="0"/>
              <a:pPr/>
              <a:t>5/21/10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649387-C133-3441-A256-F3FE24448731}"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229A471-E9F7-FF4E-8FBC-F5D2DD78345F}" type="datetime1">
              <a:rPr lang="en-US" smtClean="0"/>
              <a:pPr/>
              <a:t>5/21/10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649387-C133-3441-A256-F3FE2444873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1BD5BE-B745-654F-A7B7-FF94DCAD0A56}" type="datetime1">
              <a:rPr lang="en-US" smtClean="0"/>
              <a:pPr/>
              <a:t>5/21/10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B649387-C133-3441-A256-F3FE2444873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0E3C3CE-1C54-6448-A1EB-9E949719337B}" type="datetime1">
              <a:rPr lang="en-US" smtClean="0"/>
              <a:pPr/>
              <a:t>5/21/10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B649387-C133-3441-A256-F3FE2444873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052898-547D-DD47-A8B2-B8265D770A54}" type="datetime1">
              <a:rPr lang="en-US" smtClean="0"/>
              <a:pPr/>
              <a:t>5/21/10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B649387-C133-3441-A256-F3FE2444873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4B83D0D-5E4E-174F-8DA6-72F1C5D6DA97}" type="datetime1">
              <a:rPr lang="en-US" smtClean="0"/>
              <a:pPr/>
              <a:t>5/21/10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649387-C133-3441-A256-F3FE2444873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1155F2F-517B-CC41-86AB-AC9C45E0B54E}" type="datetime1">
              <a:rPr lang="en-US" smtClean="0"/>
              <a:pPr/>
              <a:t>5/21/10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649387-C133-3441-A256-F3FE2444873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E82BE25-AC59-8441-A4B9-DAF13D1E8E1C}" type="datetime1">
              <a:rPr lang="en-US" smtClean="0"/>
              <a:pPr/>
              <a:t>5/21/10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649387-C133-3441-A256-F3FE2444873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57D59E6-DF76-EF4E-A701-EBD8FC8E6911}" type="datetime1">
              <a:rPr lang="en-US" smtClean="0"/>
              <a:pPr/>
              <a:t>5/21/10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649387-C133-3441-A256-F3FE2444873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4" Type="http://schemas.openxmlformats.org/officeDocument/2006/relationships/slideLayout" Target="../slideLayouts/slideLayout4.xml"/><Relationship Id="rId10" Type="http://schemas.openxmlformats.org/officeDocument/2006/relationships/slideLayout" Target="../slideLayouts/slideLayout10.xml"/><Relationship Id="rId5" Type="http://schemas.openxmlformats.org/officeDocument/2006/relationships/slideLayout" Target="../slideLayouts/slideLayout5.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6699F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35AE52-3FED-1743-9AF2-42C8B3269D35}" type="datetime1">
              <a:rPr lang="en-US" smtClean="0"/>
              <a:pPr/>
              <a:t>5/21/10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B649387-C133-3441-A256-F3FE2444873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mailto:jamie@conradcounsel.com"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705556"/>
            <a:ext cx="7772400" cy="2894894"/>
          </a:xfrm>
        </p:spPr>
        <p:txBody>
          <a:bodyPr>
            <a:normAutofit fontScale="90000"/>
          </a:bodyPr>
          <a:lstStyle/>
          <a:p>
            <a:r>
              <a:rPr lang="en-US" sz="2667" dirty="0" smtClean="0"/>
              <a:t>Research Funding &amp; Scientific Integrity: Conflicts &amp; Criteria</a:t>
            </a:r>
            <a:r>
              <a:rPr lang="en-US" dirty="0" smtClean="0"/>
              <a:t/>
            </a:r>
            <a:br>
              <a:rPr lang="en-US" dirty="0" smtClean="0"/>
            </a:br>
            <a:r>
              <a:rPr lang="en-US" dirty="0" smtClean="0"/>
              <a:t/>
            </a:r>
            <a:br>
              <a:rPr lang="en-US" dirty="0" smtClean="0"/>
            </a:br>
            <a:r>
              <a:rPr lang="en-US" dirty="0" smtClean="0"/>
              <a:t>Proposed Consensus Criteria for Assessing the Reliability of Scientific Work</a:t>
            </a:r>
            <a:br>
              <a:rPr lang="en-US" dirty="0" smtClean="0"/>
            </a:br>
            <a:endParaRPr lang="en-US" dirty="0"/>
          </a:p>
        </p:txBody>
      </p:sp>
      <p:sp>
        <p:nvSpPr>
          <p:cNvPr id="3" name="Subtitle 2"/>
          <p:cNvSpPr>
            <a:spLocks noGrp="1"/>
          </p:cNvSpPr>
          <p:nvPr>
            <p:ph type="subTitle" idx="1"/>
          </p:nvPr>
        </p:nvSpPr>
        <p:spPr/>
        <p:txBody>
          <a:bodyPr>
            <a:normAutofit fontScale="85000" lnSpcReduction="20000"/>
          </a:bodyPr>
          <a:lstStyle/>
          <a:p>
            <a:r>
              <a:rPr lang="en-US" dirty="0" smtClean="0"/>
              <a:t>Jamie Conrad</a:t>
            </a:r>
          </a:p>
          <a:p>
            <a:r>
              <a:rPr lang="en-US" dirty="0" smtClean="0"/>
              <a:t>Conrad Law &amp; Policy Counsel</a:t>
            </a:r>
          </a:p>
          <a:p>
            <a:r>
              <a:rPr lang="en-US" dirty="0" smtClean="0"/>
              <a:t>SRA Annual Meeting</a:t>
            </a:r>
          </a:p>
          <a:p>
            <a:r>
              <a:rPr lang="en-US" dirty="0" smtClean="0"/>
              <a:t>Dec. 7, 2009</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a:t>
            </a:r>
            <a:endParaRPr lang="en-US" dirty="0"/>
          </a:p>
        </p:txBody>
      </p:sp>
      <p:sp>
        <p:nvSpPr>
          <p:cNvPr id="3" name="Content Placeholder 2"/>
          <p:cNvSpPr>
            <a:spLocks noGrp="1"/>
          </p:cNvSpPr>
          <p:nvPr>
            <p:ph idx="1"/>
          </p:nvPr>
        </p:nvSpPr>
        <p:spPr/>
        <p:txBody>
          <a:bodyPr/>
          <a:lstStyle/>
          <a:p>
            <a:r>
              <a:rPr lang="en-US" dirty="0" smtClean="0"/>
              <a:t>Context/purpose for criteria regarding the reliability of scientific work </a:t>
            </a:r>
          </a:p>
          <a:p>
            <a:r>
              <a:rPr lang="en-US" dirty="0" smtClean="0"/>
              <a:t>Proposed consensus criteria</a:t>
            </a:r>
          </a:p>
          <a:p>
            <a:r>
              <a:rPr lang="en-US" dirty="0" err="1" smtClean="0"/>
              <a:t>Fora</a:t>
            </a:r>
            <a:r>
              <a:rPr lang="en-US" dirty="0" smtClean="0"/>
              <a:t> and mechanisms to advance the concept of reliability criteria</a:t>
            </a:r>
            <a:endParaRPr lang="en-US" dirty="0"/>
          </a:p>
        </p:txBody>
      </p:sp>
      <p:sp>
        <p:nvSpPr>
          <p:cNvPr id="4" name="Slide Number Placeholder 3"/>
          <p:cNvSpPr>
            <a:spLocks noGrp="1"/>
          </p:cNvSpPr>
          <p:nvPr>
            <p:ph type="sldNum" sz="quarter" idx="12"/>
          </p:nvPr>
        </p:nvSpPr>
        <p:spPr/>
        <p:txBody>
          <a:bodyPr/>
          <a:lstStyle/>
          <a:p>
            <a:fld id="{5B649387-C133-3441-A256-F3FE24448731}" type="slidenum">
              <a:rPr lang="en-US" smtClean="0"/>
              <a:pPr/>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Context/Purpose</a:t>
            </a:r>
            <a:endParaRPr lang="en-US" dirty="0"/>
          </a:p>
        </p:txBody>
      </p:sp>
      <p:sp>
        <p:nvSpPr>
          <p:cNvPr id="3" name="Content Placeholder 2"/>
          <p:cNvSpPr>
            <a:spLocks noGrp="1"/>
          </p:cNvSpPr>
          <p:nvPr>
            <p:ph idx="1"/>
          </p:nvPr>
        </p:nvSpPr>
        <p:spPr/>
        <p:txBody>
          <a:bodyPr/>
          <a:lstStyle/>
          <a:p>
            <a:r>
              <a:rPr lang="en-US" dirty="0" smtClean="0"/>
              <a:t>Policy makers need short-term proxies for the merits of scientific work – can’t wait for replication and general acceptance</a:t>
            </a:r>
          </a:p>
          <a:p>
            <a:r>
              <a:rPr lang="en-US" dirty="0" smtClean="0"/>
              <a:t>Some proxies address </a:t>
            </a:r>
            <a:r>
              <a:rPr lang="en-US" i="1" dirty="0" smtClean="0"/>
              <a:t>validity/significance</a:t>
            </a:r>
          </a:p>
          <a:p>
            <a:pPr lvl="1"/>
            <a:r>
              <a:rPr lang="en-US" dirty="0" smtClean="0"/>
              <a:t>I.e., ultimate correctness and importance</a:t>
            </a:r>
          </a:p>
          <a:p>
            <a:pPr lvl="1"/>
            <a:r>
              <a:rPr lang="en-US" dirty="0" smtClean="0"/>
              <a:t>Think accuracy</a:t>
            </a:r>
          </a:p>
          <a:p>
            <a:pPr lvl="1"/>
            <a:r>
              <a:rPr lang="en-US" dirty="0" smtClean="0"/>
              <a:t>E.g., weight of evidence methods or criteria</a:t>
            </a:r>
          </a:p>
        </p:txBody>
      </p:sp>
      <p:sp>
        <p:nvSpPr>
          <p:cNvPr id="4" name="Slide Number Placeholder 3"/>
          <p:cNvSpPr>
            <a:spLocks noGrp="1"/>
          </p:cNvSpPr>
          <p:nvPr>
            <p:ph type="sldNum" sz="quarter" idx="12"/>
          </p:nvPr>
        </p:nvSpPr>
        <p:spPr/>
        <p:txBody>
          <a:bodyPr/>
          <a:lstStyle/>
          <a:p>
            <a:fld id="{5B649387-C133-3441-A256-F3FE24448731}" type="slidenum">
              <a:rPr lang="en-US" smtClean="0"/>
              <a:pPr/>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Context/Purpose</a:t>
            </a:r>
            <a:endParaRPr lang="en-US" dirty="0"/>
          </a:p>
        </p:txBody>
      </p:sp>
      <p:sp>
        <p:nvSpPr>
          <p:cNvPr id="3" name="Content Placeholder 2"/>
          <p:cNvSpPr>
            <a:spLocks noGrp="1"/>
          </p:cNvSpPr>
          <p:nvPr>
            <p:ph idx="1"/>
          </p:nvPr>
        </p:nvSpPr>
        <p:spPr/>
        <p:txBody>
          <a:bodyPr>
            <a:normAutofit/>
          </a:bodyPr>
          <a:lstStyle/>
          <a:p>
            <a:r>
              <a:rPr lang="en-US" dirty="0" smtClean="0"/>
              <a:t>Others address </a:t>
            </a:r>
            <a:r>
              <a:rPr lang="en-US" i="1" dirty="0" smtClean="0"/>
              <a:t>reliability</a:t>
            </a:r>
          </a:p>
          <a:p>
            <a:pPr lvl="1"/>
            <a:r>
              <a:rPr lang="en-US" dirty="0" smtClean="0"/>
              <a:t>I.e., faithfully reflect what was observed</a:t>
            </a:r>
          </a:p>
          <a:p>
            <a:pPr lvl="1"/>
            <a:r>
              <a:rPr lang="en-US" dirty="0" smtClean="0"/>
              <a:t>Not product of error, unconscious bias or intentional manipulation</a:t>
            </a:r>
          </a:p>
          <a:p>
            <a:pPr lvl="1"/>
            <a:r>
              <a:rPr lang="en-US" dirty="0" smtClean="0"/>
              <a:t>Think precision</a:t>
            </a:r>
          </a:p>
          <a:p>
            <a:pPr lvl="1"/>
            <a:r>
              <a:rPr lang="en-US" dirty="0" smtClean="0"/>
              <a:t>Less ambitious than validity/significance; not sufficient, but </a:t>
            </a:r>
            <a:r>
              <a:rPr lang="en-US" i="1" dirty="0" smtClean="0"/>
              <a:t>necessary</a:t>
            </a:r>
            <a:r>
              <a:rPr lang="en-US" dirty="0" smtClean="0"/>
              <a:t>, esp. for policy purposes</a:t>
            </a:r>
          </a:p>
          <a:p>
            <a:pPr lvl="1"/>
            <a:r>
              <a:rPr lang="en-US" dirty="0" smtClean="0"/>
              <a:t>I’m proposing a set of these criteria</a:t>
            </a:r>
            <a:endParaRPr lang="en-US" dirty="0"/>
          </a:p>
        </p:txBody>
      </p:sp>
      <p:sp>
        <p:nvSpPr>
          <p:cNvPr id="4" name="Slide Number Placeholder 3"/>
          <p:cNvSpPr>
            <a:spLocks noGrp="1"/>
          </p:cNvSpPr>
          <p:nvPr>
            <p:ph type="sldNum" sz="quarter" idx="12"/>
          </p:nvPr>
        </p:nvSpPr>
        <p:spPr/>
        <p:txBody>
          <a:bodyPr/>
          <a:lstStyle/>
          <a:p>
            <a:fld id="{5B649387-C133-3441-A256-F3FE24448731}" type="slidenum">
              <a:rPr lang="en-US" smtClean="0"/>
              <a:pPr/>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Context/Purpose</a:t>
            </a:r>
            <a:endParaRPr lang="en-US" dirty="0"/>
          </a:p>
        </p:txBody>
      </p:sp>
      <p:sp>
        <p:nvSpPr>
          <p:cNvPr id="3" name="Content Placeholder 2"/>
          <p:cNvSpPr>
            <a:spLocks noGrp="1"/>
          </p:cNvSpPr>
          <p:nvPr>
            <p:ph idx="1"/>
          </p:nvPr>
        </p:nvSpPr>
        <p:spPr/>
        <p:txBody>
          <a:bodyPr>
            <a:normAutofit/>
          </a:bodyPr>
          <a:lstStyle/>
          <a:p>
            <a:r>
              <a:rPr lang="en-US" dirty="0" smtClean="0"/>
              <a:t>Thesis: The more a given scientific work satisfies the following proposed reliability criteria, the more reliable it can be deemed.</a:t>
            </a:r>
          </a:p>
          <a:p>
            <a:r>
              <a:rPr lang="en-US" dirty="0" smtClean="0"/>
              <a:t>Effectively a weighting scheme.</a:t>
            </a:r>
          </a:p>
          <a:p>
            <a:r>
              <a:rPr lang="en-US" dirty="0" smtClean="0"/>
              <a:t>Not intended to set a minimum threshold for consideration, esp. in policy discussions</a:t>
            </a:r>
          </a:p>
          <a:p>
            <a:pPr lvl="1"/>
            <a:r>
              <a:rPr lang="en-US" dirty="0" smtClean="0"/>
              <a:t>Unlikely that federal agencies in rulemaking can exclude a submission from any consideration </a:t>
            </a:r>
            <a:endParaRPr lang="en-US" dirty="0"/>
          </a:p>
        </p:txBody>
      </p:sp>
      <p:sp>
        <p:nvSpPr>
          <p:cNvPr id="4" name="Slide Number Placeholder 3"/>
          <p:cNvSpPr>
            <a:spLocks noGrp="1"/>
          </p:cNvSpPr>
          <p:nvPr>
            <p:ph type="sldNum" sz="quarter" idx="12"/>
          </p:nvPr>
        </p:nvSpPr>
        <p:spPr/>
        <p:txBody>
          <a:bodyPr/>
          <a:lstStyle/>
          <a:p>
            <a:fld id="{5B649387-C133-3441-A256-F3FE24448731}" type="slidenum">
              <a:rPr lang="en-US" smtClean="0"/>
              <a:pPr/>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Proposed Criteria</a:t>
            </a:r>
            <a:endParaRPr lang="en-US" dirty="0"/>
          </a:p>
        </p:txBody>
      </p:sp>
      <p:sp>
        <p:nvSpPr>
          <p:cNvPr id="3" name="Content Placeholder 2"/>
          <p:cNvSpPr>
            <a:spLocks noGrp="1"/>
          </p:cNvSpPr>
          <p:nvPr>
            <p:ph idx="1"/>
          </p:nvPr>
        </p:nvSpPr>
        <p:spPr/>
        <p:txBody>
          <a:bodyPr/>
          <a:lstStyle/>
          <a:p>
            <a:r>
              <a:rPr lang="en-US" dirty="0" smtClean="0"/>
              <a:t>Sources:  Scientific community and federal agencies</a:t>
            </a:r>
          </a:p>
          <a:p>
            <a:r>
              <a:rPr lang="en-US" dirty="0" smtClean="0"/>
              <a:t>Functions:</a:t>
            </a:r>
          </a:p>
          <a:p>
            <a:pPr lvl="1"/>
            <a:r>
              <a:rPr lang="en-US" dirty="0" smtClean="0"/>
              <a:t>Undercut ability </a:t>
            </a:r>
            <a:r>
              <a:rPr lang="en-US" dirty="0"/>
              <a:t>of</a:t>
            </a:r>
            <a:r>
              <a:rPr lang="en-US" dirty="0" smtClean="0"/>
              <a:t> sponsor </a:t>
            </a:r>
            <a:r>
              <a:rPr lang="en-US" dirty="0"/>
              <a:t>or experimenter to skew the results or interpretation of </a:t>
            </a:r>
            <a:r>
              <a:rPr lang="en-US" dirty="0" smtClean="0"/>
              <a:t>research</a:t>
            </a:r>
          </a:p>
          <a:p>
            <a:pPr lvl="1"/>
            <a:r>
              <a:rPr lang="en-US" dirty="0" smtClean="0"/>
              <a:t>Enable </a:t>
            </a:r>
            <a:r>
              <a:rPr lang="en-US" dirty="0"/>
              <a:t>others to assess whether that might have occurred</a:t>
            </a:r>
            <a:r>
              <a:rPr lang="en-US" dirty="0" smtClean="0"/>
              <a:t>  </a:t>
            </a:r>
            <a:endParaRPr lang="en-US" dirty="0"/>
          </a:p>
        </p:txBody>
      </p:sp>
      <p:sp>
        <p:nvSpPr>
          <p:cNvPr id="4" name="Slide Number Placeholder 3"/>
          <p:cNvSpPr>
            <a:spLocks noGrp="1"/>
          </p:cNvSpPr>
          <p:nvPr>
            <p:ph type="sldNum" sz="quarter" idx="12"/>
          </p:nvPr>
        </p:nvSpPr>
        <p:spPr/>
        <p:txBody>
          <a:bodyPr/>
          <a:lstStyle/>
          <a:p>
            <a:fld id="{5B649387-C133-3441-A256-F3FE24448731}" type="slidenum">
              <a:rPr lang="en-US" smtClean="0"/>
              <a:pPr/>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Proposed Criteria</a:t>
            </a:r>
            <a:br>
              <a:rPr lang="en-US" dirty="0" smtClean="0"/>
            </a:br>
            <a:r>
              <a:rPr lang="en-US" dirty="0" smtClean="0"/>
              <a:t>(in rough priority order)</a:t>
            </a:r>
            <a:endParaRPr lang="en-US" dirty="0"/>
          </a:p>
        </p:txBody>
      </p:sp>
      <p:sp>
        <p:nvSpPr>
          <p:cNvPr id="3" name="Content Placeholder 2"/>
          <p:cNvSpPr>
            <a:spLocks noGrp="1"/>
          </p:cNvSpPr>
          <p:nvPr>
            <p:ph idx="1"/>
          </p:nvPr>
        </p:nvSpPr>
        <p:spPr/>
        <p:txBody>
          <a:bodyPr>
            <a:normAutofit fontScale="55000" lnSpcReduction="20000"/>
          </a:bodyPr>
          <a:lstStyle/>
          <a:p>
            <a:pPr lvl="0"/>
            <a:r>
              <a:rPr lang="en-US" i="1" dirty="0"/>
              <a:t>Whether the investigator has made full disclosure of sources of funding and other “competing interests”</a:t>
            </a:r>
            <a:endParaRPr lang="en-US" dirty="0"/>
          </a:p>
          <a:p>
            <a:pPr lvl="0"/>
            <a:r>
              <a:rPr lang="en-US" i="1" dirty="0"/>
              <a:t>Whether the investigator owns the research or testing results and is contractually guaranteed the right to release the data and to publish regarding it without prior sponsor approval </a:t>
            </a:r>
            <a:endParaRPr lang="en-US" dirty="0"/>
          </a:p>
          <a:p>
            <a:pPr lvl="0"/>
            <a:r>
              <a:rPr lang="en-US" i="1" dirty="0"/>
              <a:t>Whether the investigator has publicly released the research or testing data to allow others to review it and seek to replicate the results </a:t>
            </a:r>
            <a:endParaRPr lang="en-US" dirty="0"/>
          </a:p>
          <a:p>
            <a:pPr lvl="0"/>
            <a:r>
              <a:rPr lang="en-US" i="1" dirty="0"/>
              <a:t>Whether the investigator adhered to regulations or conventions establishing best practice standards in research</a:t>
            </a:r>
            <a:r>
              <a:rPr lang="en-US" dirty="0"/>
              <a:t> </a:t>
            </a:r>
          </a:p>
          <a:p>
            <a:pPr lvl="0"/>
            <a:r>
              <a:rPr lang="en-US" i="1" dirty="0"/>
              <a:t>Whether the work was peer reviewed and the quality of that peer review</a:t>
            </a:r>
            <a:r>
              <a:rPr lang="en-US" dirty="0"/>
              <a:t> </a:t>
            </a:r>
          </a:p>
          <a:p>
            <a:pPr lvl="0"/>
            <a:r>
              <a:rPr lang="en-US" i="1" dirty="0"/>
              <a:t>Whether, prior to its commencement, the study was included on a</a:t>
            </a:r>
            <a:r>
              <a:rPr lang="en-US" dirty="0"/>
              <a:t> </a:t>
            </a:r>
            <a:r>
              <a:rPr lang="en-US" i="1" dirty="0"/>
              <a:t>public registry of research intended for use in policymaking </a:t>
            </a:r>
            <a:endParaRPr lang="en-US" dirty="0"/>
          </a:p>
          <a:p>
            <a:pPr lvl="0"/>
            <a:r>
              <a:rPr lang="en-US" i="1" dirty="0"/>
              <a:t>Where human subjects are involved, conformance to the Common Rule or comparable international protocols for the protection of human subjects</a:t>
            </a:r>
            <a:endParaRPr lang="en-US" dirty="0"/>
          </a:p>
          <a:p>
            <a:pPr lvl="0"/>
            <a:r>
              <a:rPr lang="en-US" i="1" dirty="0"/>
              <a:t>Whether the organization in which the investigator is located conducts or contracts for systematic oversight of investigators to ensure a culture of scientific </a:t>
            </a:r>
            <a:r>
              <a:rPr lang="en-US" i="1" dirty="0" smtClean="0"/>
              <a:t>integrity</a:t>
            </a:r>
            <a:endParaRPr lang="en-US" dirty="0"/>
          </a:p>
        </p:txBody>
      </p:sp>
      <p:sp>
        <p:nvSpPr>
          <p:cNvPr id="4" name="Slide Number Placeholder 3"/>
          <p:cNvSpPr>
            <a:spLocks noGrp="1"/>
          </p:cNvSpPr>
          <p:nvPr>
            <p:ph type="sldNum" sz="quarter" idx="12"/>
          </p:nvPr>
        </p:nvSpPr>
        <p:spPr/>
        <p:txBody>
          <a:bodyPr/>
          <a:lstStyle/>
          <a:p>
            <a:fld id="{5B649387-C133-3441-A256-F3FE24448731}" type="slidenum">
              <a:rPr lang="en-US" smtClean="0"/>
              <a:pPr/>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Disclosure of ‘Competing Interests’</a:t>
            </a:r>
            <a:endParaRPr lang="en-US" dirty="0"/>
          </a:p>
        </p:txBody>
      </p:sp>
      <p:sp>
        <p:nvSpPr>
          <p:cNvPr id="3" name="Content Placeholder 2"/>
          <p:cNvSpPr>
            <a:spLocks noGrp="1"/>
          </p:cNvSpPr>
          <p:nvPr>
            <p:ph idx="1"/>
          </p:nvPr>
        </p:nvSpPr>
        <p:spPr/>
        <p:txBody>
          <a:bodyPr>
            <a:normAutofit lnSpcReduction="10000"/>
          </a:bodyPr>
          <a:lstStyle/>
          <a:p>
            <a:pPr lvl="0"/>
            <a:r>
              <a:rPr lang="en-US" i="1" dirty="0"/>
              <a:t>Whether the investigator has made full disclosure of sources of funding and other “competing </a:t>
            </a:r>
            <a:r>
              <a:rPr lang="en-US" i="1" dirty="0" smtClean="0"/>
              <a:t>interests”</a:t>
            </a:r>
          </a:p>
          <a:p>
            <a:pPr lvl="0"/>
            <a:r>
              <a:rPr lang="en-US" dirty="0" smtClean="0"/>
              <a:t>National Academies’ </a:t>
            </a:r>
            <a:r>
              <a:rPr lang="en-US" dirty="0"/>
              <a:t>expectations are</a:t>
            </a:r>
            <a:r>
              <a:rPr lang="en-US" dirty="0" smtClean="0"/>
              <a:t> good example</a:t>
            </a:r>
          </a:p>
          <a:p>
            <a:pPr lvl="0"/>
            <a:r>
              <a:rPr lang="en-US" dirty="0" smtClean="0"/>
              <a:t>Competing interests should not be </a:t>
            </a:r>
            <a:r>
              <a:rPr lang="en-US" dirty="0"/>
              <a:t>the basis for</a:t>
            </a:r>
            <a:r>
              <a:rPr lang="en-US" dirty="0" smtClean="0"/>
              <a:t> discounting work, </a:t>
            </a:r>
            <a:r>
              <a:rPr lang="en-US" dirty="0"/>
              <a:t>but rather</a:t>
            </a:r>
            <a:r>
              <a:rPr lang="en-US" dirty="0" smtClean="0"/>
              <a:t> an </a:t>
            </a:r>
            <a:r>
              <a:rPr lang="en-US" dirty="0"/>
              <a:t>indication of honesty and a signal to those who care to examine the work more </a:t>
            </a:r>
            <a:r>
              <a:rPr lang="en-US" dirty="0" smtClean="0"/>
              <a:t>carefully</a:t>
            </a:r>
          </a:p>
          <a:p>
            <a:endParaRPr lang="en-US" dirty="0"/>
          </a:p>
        </p:txBody>
      </p:sp>
      <p:sp>
        <p:nvSpPr>
          <p:cNvPr id="4" name="Slide Number Placeholder 3"/>
          <p:cNvSpPr>
            <a:spLocks noGrp="1"/>
          </p:cNvSpPr>
          <p:nvPr>
            <p:ph type="sldNum" sz="quarter" idx="12"/>
          </p:nvPr>
        </p:nvSpPr>
        <p:spPr/>
        <p:txBody>
          <a:bodyPr/>
          <a:lstStyle/>
          <a:p>
            <a:fld id="{5B649387-C133-3441-A256-F3FE24448731}" type="slidenum">
              <a:rPr lang="en-US" smtClean="0"/>
              <a:pPr/>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 Ownership of Work</a:t>
            </a:r>
            <a:endParaRPr lang="en-US" dirty="0"/>
          </a:p>
        </p:txBody>
      </p:sp>
      <p:sp>
        <p:nvSpPr>
          <p:cNvPr id="3" name="Content Placeholder 2"/>
          <p:cNvSpPr>
            <a:spLocks noGrp="1"/>
          </p:cNvSpPr>
          <p:nvPr>
            <p:ph idx="1"/>
          </p:nvPr>
        </p:nvSpPr>
        <p:spPr/>
        <p:txBody>
          <a:bodyPr>
            <a:normAutofit lnSpcReduction="10000"/>
          </a:bodyPr>
          <a:lstStyle/>
          <a:p>
            <a:r>
              <a:rPr lang="en-US" i="1" dirty="0"/>
              <a:t>Whether the investigator owns the research or testing results and is contractually guaranteed the right to release the data and to publish regarding it without prior sponsor </a:t>
            </a:r>
            <a:r>
              <a:rPr lang="en-US" i="1" dirty="0" smtClean="0"/>
              <a:t>approval</a:t>
            </a:r>
          </a:p>
          <a:p>
            <a:r>
              <a:rPr lang="en-US" dirty="0" smtClean="0"/>
              <a:t>Key </a:t>
            </a:r>
            <a:r>
              <a:rPr lang="en-US" dirty="0"/>
              <a:t>indicator that</a:t>
            </a:r>
            <a:r>
              <a:rPr lang="en-US" dirty="0" smtClean="0"/>
              <a:t> research </a:t>
            </a:r>
            <a:r>
              <a:rPr lang="en-US" dirty="0"/>
              <a:t>sponsor has taken the risk of funding truly independent </a:t>
            </a:r>
            <a:r>
              <a:rPr lang="en-US" dirty="0" smtClean="0"/>
              <a:t>work</a:t>
            </a:r>
          </a:p>
          <a:p>
            <a:r>
              <a:rPr lang="en-US" dirty="0" smtClean="0"/>
              <a:t>Practices of American </a:t>
            </a:r>
            <a:r>
              <a:rPr lang="en-US" dirty="0"/>
              <a:t>Chemistry Council’s Long-Range Research </a:t>
            </a:r>
            <a:r>
              <a:rPr lang="en-US" dirty="0" smtClean="0"/>
              <a:t>Initiative are good example </a:t>
            </a:r>
            <a:endParaRPr lang="en-US" dirty="0"/>
          </a:p>
        </p:txBody>
      </p:sp>
      <p:sp>
        <p:nvSpPr>
          <p:cNvPr id="4" name="Slide Number Placeholder 3"/>
          <p:cNvSpPr>
            <a:spLocks noGrp="1"/>
          </p:cNvSpPr>
          <p:nvPr>
            <p:ph type="sldNum" sz="quarter" idx="12"/>
          </p:nvPr>
        </p:nvSpPr>
        <p:spPr/>
        <p:txBody>
          <a:bodyPr/>
          <a:lstStyle/>
          <a:p>
            <a:fld id="{5B649387-C133-3441-A256-F3FE24448731}" type="slidenum">
              <a:rPr lang="en-US" smtClean="0"/>
              <a:pPr/>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Public Release of Data</a:t>
            </a:r>
            <a:endParaRPr lang="en-US" dirty="0"/>
          </a:p>
        </p:txBody>
      </p:sp>
      <p:sp>
        <p:nvSpPr>
          <p:cNvPr id="3" name="Content Placeholder 2"/>
          <p:cNvSpPr>
            <a:spLocks noGrp="1"/>
          </p:cNvSpPr>
          <p:nvPr>
            <p:ph idx="1"/>
          </p:nvPr>
        </p:nvSpPr>
        <p:spPr/>
        <p:txBody>
          <a:bodyPr>
            <a:normAutofit fontScale="92500" lnSpcReduction="10000"/>
          </a:bodyPr>
          <a:lstStyle/>
          <a:p>
            <a:pPr lvl="0"/>
            <a:r>
              <a:rPr lang="en-US" i="1" dirty="0"/>
              <a:t>Whether the investigator has publicly released the research or testing data to allow others to review it and seek to replicate the </a:t>
            </a:r>
            <a:r>
              <a:rPr lang="en-US" i="1" dirty="0" smtClean="0"/>
              <a:t>results</a:t>
            </a:r>
          </a:p>
          <a:p>
            <a:pPr lvl="0"/>
            <a:r>
              <a:rPr lang="en-US" dirty="0" smtClean="0"/>
              <a:t>Since </a:t>
            </a:r>
            <a:r>
              <a:rPr lang="en-US" dirty="0"/>
              <a:t>replication is</a:t>
            </a:r>
            <a:r>
              <a:rPr lang="en-US" dirty="0" smtClean="0"/>
              <a:t> conventionally the ultimate test </a:t>
            </a:r>
            <a:r>
              <a:rPr lang="en-US" dirty="0"/>
              <a:t>of scientific validity, action by an investigator to actively facilitate such replication supports the conclusion that the work is </a:t>
            </a:r>
            <a:r>
              <a:rPr lang="en-US" dirty="0" smtClean="0"/>
              <a:t>reliable</a:t>
            </a:r>
          </a:p>
          <a:p>
            <a:pPr lvl="0"/>
            <a:r>
              <a:rPr lang="en-US" dirty="0" smtClean="0"/>
              <a:t>Obvious tension with PIs’ interests in future publications based on data, restraining free riding.</a:t>
            </a:r>
            <a:r>
              <a:rPr lang="en-US" i="1" dirty="0" smtClean="0"/>
              <a:t> </a:t>
            </a:r>
            <a:endParaRPr lang="en-US" dirty="0"/>
          </a:p>
          <a:p>
            <a:endParaRPr lang="en-US" dirty="0"/>
          </a:p>
        </p:txBody>
      </p:sp>
      <p:sp>
        <p:nvSpPr>
          <p:cNvPr id="4" name="Slide Number Placeholder 3"/>
          <p:cNvSpPr>
            <a:spLocks noGrp="1"/>
          </p:cNvSpPr>
          <p:nvPr>
            <p:ph type="sldNum" sz="quarter" idx="12"/>
          </p:nvPr>
        </p:nvSpPr>
        <p:spPr/>
        <p:txBody>
          <a:bodyPr/>
          <a:lstStyle/>
          <a:p>
            <a:fld id="{5B649387-C133-3441-A256-F3FE24448731}" type="slidenum">
              <a:rPr lang="en-US" smtClean="0"/>
              <a:pPr/>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Adherence to Good Practices</a:t>
            </a:r>
            <a:endParaRPr lang="en-US" dirty="0"/>
          </a:p>
        </p:txBody>
      </p:sp>
      <p:sp>
        <p:nvSpPr>
          <p:cNvPr id="3" name="Content Placeholder 2"/>
          <p:cNvSpPr>
            <a:spLocks noGrp="1"/>
          </p:cNvSpPr>
          <p:nvPr>
            <p:ph idx="1"/>
          </p:nvPr>
        </p:nvSpPr>
        <p:spPr>
          <a:xfrm>
            <a:off x="457200" y="1417638"/>
            <a:ext cx="8229600" cy="4708525"/>
          </a:xfrm>
        </p:spPr>
        <p:txBody>
          <a:bodyPr>
            <a:noAutofit/>
          </a:bodyPr>
          <a:lstStyle/>
          <a:p>
            <a:pPr lvl="0"/>
            <a:r>
              <a:rPr lang="en-US" sz="2400" i="1" dirty="0"/>
              <a:t>Whether the investigator adhered to regulations or conventions establishing best practice standards in </a:t>
            </a:r>
            <a:r>
              <a:rPr lang="en-US" sz="2400" i="1" dirty="0" smtClean="0"/>
              <a:t>research</a:t>
            </a:r>
            <a:endParaRPr lang="en-US" sz="2400" dirty="0" smtClean="0"/>
          </a:p>
          <a:p>
            <a:pPr lvl="0"/>
            <a:r>
              <a:rPr lang="en-US" sz="2400" dirty="0" smtClean="0"/>
              <a:t>E.g., Good Laboratory/Epidemiology/Clinical Practices</a:t>
            </a:r>
          </a:p>
          <a:p>
            <a:pPr lvl="0"/>
            <a:r>
              <a:rPr lang="en-US" sz="2400" dirty="0" smtClean="0"/>
              <a:t>These generally include </a:t>
            </a:r>
            <a:r>
              <a:rPr lang="en-US" sz="2400" dirty="0"/>
              <a:t>written study protocols, often previously approved by government </a:t>
            </a:r>
            <a:r>
              <a:rPr lang="en-US" sz="2400" dirty="0" smtClean="0"/>
              <a:t>agencies; </a:t>
            </a:r>
            <a:r>
              <a:rPr lang="en-US" sz="2400" dirty="0"/>
              <a:t>written standard operating </a:t>
            </a:r>
            <a:r>
              <a:rPr lang="en-US" sz="2400" dirty="0" smtClean="0"/>
              <a:t>procedures; </a:t>
            </a:r>
            <a:r>
              <a:rPr lang="en-US" sz="2400" dirty="0"/>
              <a:t>transparent data management </a:t>
            </a:r>
            <a:r>
              <a:rPr lang="en-US" sz="2400" dirty="0" smtClean="0"/>
              <a:t>procedures; </a:t>
            </a:r>
            <a:r>
              <a:rPr lang="en-US" sz="2400" dirty="0"/>
              <a:t>and publication of all </a:t>
            </a:r>
            <a:r>
              <a:rPr lang="en-US" sz="2400" dirty="0" smtClean="0"/>
              <a:t>results</a:t>
            </a:r>
          </a:p>
          <a:p>
            <a:pPr lvl="0"/>
            <a:r>
              <a:rPr lang="en-US" sz="2400" dirty="0" smtClean="0"/>
              <a:t>Agencies </a:t>
            </a:r>
            <a:r>
              <a:rPr lang="en-US" sz="2400" dirty="0"/>
              <a:t>like EPA and FDA generally require tests conducted in support of product approvals to comply with GLP regulations to ensure that the test results are fully </a:t>
            </a:r>
            <a:r>
              <a:rPr lang="en-US" sz="2400" dirty="0" smtClean="0"/>
              <a:t>auditable</a:t>
            </a:r>
          </a:p>
          <a:p>
            <a:r>
              <a:rPr lang="en-US" sz="2400" dirty="0" smtClean="0"/>
              <a:t>Not typically followed in academic work</a:t>
            </a:r>
          </a:p>
          <a:p>
            <a:r>
              <a:rPr lang="en-US" sz="2400" dirty="0" smtClean="0"/>
              <a:t>Principal limitation = GPs tend to lag behind method development</a:t>
            </a:r>
          </a:p>
          <a:p>
            <a:pPr lvl="0"/>
            <a:endParaRPr lang="en-US" sz="2400" dirty="0" smtClean="0"/>
          </a:p>
          <a:p>
            <a:pPr lvl="0"/>
            <a:endParaRPr lang="en-US" sz="2600" dirty="0"/>
          </a:p>
        </p:txBody>
      </p:sp>
      <p:sp>
        <p:nvSpPr>
          <p:cNvPr id="4" name="Slide Number Placeholder 3"/>
          <p:cNvSpPr>
            <a:spLocks noGrp="1"/>
          </p:cNvSpPr>
          <p:nvPr>
            <p:ph type="sldNum" sz="quarter" idx="12"/>
          </p:nvPr>
        </p:nvSpPr>
        <p:spPr/>
        <p:txBody>
          <a:bodyPr/>
          <a:lstStyle/>
          <a:p>
            <a:fld id="{5B649387-C133-3441-A256-F3FE24448731}" type="slidenum">
              <a:rPr lang="en-US" smtClean="0"/>
              <a:pPr/>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Peer Review</a:t>
            </a:r>
            <a:endParaRPr lang="en-US" dirty="0"/>
          </a:p>
        </p:txBody>
      </p:sp>
      <p:sp>
        <p:nvSpPr>
          <p:cNvPr id="3" name="Content Placeholder 2"/>
          <p:cNvSpPr>
            <a:spLocks noGrp="1"/>
          </p:cNvSpPr>
          <p:nvPr>
            <p:ph idx="1"/>
          </p:nvPr>
        </p:nvSpPr>
        <p:spPr/>
        <p:txBody>
          <a:bodyPr>
            <a:normAutofit fontScale="92500"/>
          </a:bodyPr>
          <a:lstStyle/>
          <a:p>
            <a:pPr lvl="0"/>
            <a:r>
              <a:rPr lang="en-US" i="1" dirty="0" smtClean="0"/>
              <a:t>Whether the work was peer reviewed and the quality of that peer review</a:t>
            </a:r>
          </a:p>
          <a:p>
            <a:pPr lvl="0"/>
            <a:r>
              <a:rPr lang="en-US" dirty="0" smtClean="0"/>
              <a:t>Journal peer review is usually sufficient to serve its academic purposes, but is not as searching or effective as regulatory peer review</a:t>
            </a:r>
          </a:p>
          <a:p>
            <a:pPr lvl="0"/>
            <a:r>
              <a:rPr lang="en-US" dirty="0" smtClean="0"/>
              <a:t>OMB’s Peer Review Bulletin establishes minimum peer review standards for “influential scientific information” that federal agencies rely on or otherwise disseminate  </a:t>
            </a:r>
          </a:p>
          <a:p>
            <a:endParaRPr lang="en-US" dirty="0"/>
          </a:p>
        </p:txBody>
      </p:sp>
      <p:sp>
        <p:nvSpPr>
          <p:cNvPr id="4" name="Slide Number Placeholder 3"/>
          <p:cNvSpPr>
            <a:spLocks noGrp="1"/>
          </p:cNvSpPr>
          <p:nvPr>
            <p:ph type="sldNum" sz="quarter" idx="12"/>
          </p:nvPr>
        </p:nvSpPr>
        <p:spPr/>
        <p:txBody>
          <a:bodyPr/>
          <a:lstStyle/>
          <a:p>
            <a:fld id="{5B649387-C133-3441-A256-F3FE24448731}" type="slidenum">
              <a:rPr lang="en-US" smtClean="0"/>
              <a:pPr/>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Public Registries</a:t>
            </a:r>
            <a:endParaRPr lang="en-US" dirty="0"/>
          </a:p>
        </p:txBody>
      </p:sp>
      <p:sp>
        <p:nvSpPr>
          <p:cNvPr id="3" name="Content Placeholder 2"/>
          <p:cNvSpPr>
            <a:spLocks noGrp="1"/>
          </p:cNvSpPr>
          <p:nvPr>
            <p:ph idx="1"/>
          </p:nvPr>
        </p:nvSpPr>
        <p:spPr/>
        <p:txBody>
          <a:bodyPr>
            <a:normAutofit fontScale="85000" lnSpcReduction="10000"/>
          </a:bodyPr>
          <a:lstStyle/>
          <a:p>
            <a:pPr lvl="0"/>
            <a:r>
              <a:rPr lang="en-US" i="1" dirty="0" smtClean="0"/>
              <a:t>Whether, prior to its commencement, the study was included on a</a:t>
            </a:r>
            <a:r>
              <a:rPr lang="en-US" dirty="0" smtClean="0"/>
              <a:t> </a:t>
            </a:r>
            <a:r>
              <a:rPr lang="en-US" i="1" dirty="0" smtClean="0"/>
              <a:t>public registry of research intended for use in policymaking</a:t>
            </a:r>
          </a:p>
          <a:p>
            <a:pPr lvl="0"/>
            <a:r>
              <a:rPr lang="en-US" dirty="0" smtClean="0"/>
              <a:t>Helps assure that sponsors do not (</a:t>
            </a:r>
            <a:r>
              <a:rPr lang="en-US" dirty="0" err="1" smtClean="0"/>
              <a:t>i</a:t>
            </a:r>
            <a:r>
              <a:rPr lang="en-US" dirty="0" smtClean="0"/>
              <a:t>) keep their efforts secret until they get the result they seek or (ii) change outcome measures after the fact</a:t>
            </a:r>
          </a:p>
          <a:p>
            <a:pPr lvl="0"/>
            <a:r>
              <a:rPr lang="en-US" dirty="0" smtClean="0"/>
              <a:t>Registration of clinical trials now required by many medical journals, NIH, FDA, though questions being raised about extent of compliance </a:t>
            </a:r>
          </a:p>
          <a:p>
            <a:pPr lvl="0"/>
            <a:r>
              <a:rPr lang="en-US" dirty="0" smtClean="0"/>
              <a:t>But could be adopted voluntarily in the public health area</a:t>
            </a:r>
          </a:p>
        </p:txBody>
      </p:sp>
      <p:sp>
        <p:nvSpPr>
          <p:cNvPr id="4" name="Slide Number Placeholder 3"/>
          <p:cNvSpPr>
            <a:spLocks noGrp="1"/>
          </p:cNvSpPr>
          <p:nvPr>
            <p:ph type="sldNum" sz="quarter" idx="12"/>
          </p:nvPr>
        </p:nvSpPr>
        <p:spPr/>
        <p:txBody>
          <a:bodyPr/>
          <a:lstStyle/>
          <a:p>
            <a:fld id="{5B649387-C133-3441-A256-F3FE24448731}" type="slidenum">
              <a:rPr lang="en-US" smtClean="0"/>
              <a:pPr/>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Common Rule Compliance</a:t>
            </a:r>
            <a:endParaRPr lang="en-US" dirty="0"/>
          </a:p>
        </p:txBody>
      </p:sp>
      <p:sp>
        <p:nvSpPr>
          <p:cNvPr id="3" name="Content Placeholder 2"/>
          <p:cNvSpPr>
            <a:spLocks noGrp="1"/>
          </p:cNvSpPr>
          <p:nvPr>
            <p:ph idx="1"/>
          </p:nvPr>
        </p:nvSpPr>
        <p:spPr/>
        <p:txBody>
          <a:bodyPr>
            <a:normAutofit lnSpcReduction="10000"/>
          </a:bodyPr>
          <a:lstStyle/>
          <a:p>
            <a:pPr lvl="0"/>
            <a:r>
              <a:rPr lang="en-US" i="1" dirty="0" smtClean="0"/>
              <a:t>Where human subjects are involved, conformance to the Common Rule or comparable international protocols for the protection of human subjects</a:t>
            </a:r>
          </a:p>
          <a:p>
            <a:pPr lvl="0"/>
            <a:r>
              <a:rPr lang="en-US" dirty="0" smtClean="0"/>
              <a:t>In order to assure that the work will produce benefits to society that outweigh any risks to participants, these protocols necessarily include an assessment of the soundness of its design and methods</a:t>
            </a:r>
          </a:p>
          <a:p>
            <a:endParaRPr lang="en-US" dirty="0"/>
          </a:p>
        </p:txBody>
      </p:sp>
      <p:sp>
        <p:nvSpPr>
          <p:cNvPr id="4" name="Slide Number Placeholder 3"/>
          <p:cNvSpPr>
            <a:spLocks noGrp="1"/>
          </p:cNvSpPr>
          <p:nvPr>
            <p:ph type="sldNum" sz="quarter" idx="12"/>
          </p:nvPr>
        </p:nvSpPr>
        <p:spPr/>
        <p:txBody>
          <a:bodyPr/>
          <a:lstStyle/>
          <a:p>
            <a:fld id="{5B649387-C133-3441-A256-F3FE24448731}" type="slidenum">
              <a:rPr lang="en-US" smtClean="0"/>
              <a:pPr/>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External Oversight of Research</a:t>
            </a:r>
            <a:endParaRPr lang="en-US" dirty="0"/>
          </a:p>
        </p:txBody>
      </p:sp>
      <p:sp>
        <p:nvSpPr>
          <p:cNvPr id="3" name="Content Placeholder 2"/>
          <p:cNvSpPr>
            <a:spLocks noGrp="1"/>
          </p:cNvSpPr>
          <p:nvPr>
            <p:ph idx="1"/>
          </p:nvPr>
        </p:nvSpPr>
        <p:spPr/>
        <p:txBody>
          <a:bodyPr>
            <a:normAutofit fontScale="92500" lnSpcReduction="10000"/>
          </a:bodyPr>
          <a:lstStyle/>
          <a:p>
            <a:pPr lvl="0"/>
            <a:r>
              <a:rPr lang="en-US" i="1" dirty="0" smtClean="0"/>
              <a:t>Whether the organization in which the investigator is located conducts or contracts for systematic oversight of investigators to ensure a culture of scientific integrity</a:t>
            </a:r>
          </a:p>
          <a:p>
            <a:pPr lvl="0"/>
            <a:r>
              <a:rPr lang="en-US" dirty="0" smtClean="0"/>
              <a:t>Greater confidence can be placed in an institution that arranges for its investigators’ specific research practices to be periodically and independent reviewed, either by a separate component of the institution or by an external entity  </a:t>
            </a:r>
          </a:p>
          <a:p>
            <a:endParaRPr lang="en-US" dirty="0"/>
          </a:p>
        </p:txBody>
      </p:sp>
      <p:sp>
        <p:nvSpPr>
          <p:cNvPr id="4" name="Slide Number Placeholder 3"/>
          <p:cNvSpPr>
            <a:spLocks noGrp="1"/>
          </p:cNvSpPr>
          <p:nvPr>
            <p:ph type="sldNum" sz="quarter" idx="12"/>
          </p:nvPr>
        </p:nvSpPr>
        <p:spPr/>
        <p:txBody>
          <a:bodyPr/>
          <a:lstStyle/>
          <a:p>
            <a:fld id="{5B649387-C133-3441-A256-F3FE24448731}" type="slidenum">
              <a:rPr lang="en-US" smtClean="0"/>
              <a:pPr/>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Advancing the Concept</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Encouraging concordance among these criteria and</a:t>
            </a:r>
          </a:p>
          <a:p>
            <a:pPr lvl="1"/>
            <a:r>
              <a:rPr lang="en-US" dirty="0" smtClean="0"/>
              <a:t>Miller/</a:t>
            </a:r>
            <a:r>
              <a:rPr lang="en-US" dirty="0" err="1" smtClean="0"/>
              <a:t>Hentges</a:t>
            </a:r>
            <a:r>
              <a:rPr lang="en-US" dirty="0" smtClean="0"/>
              <a:t> principles</a:t>
            </a:r>
          </a:p>
          <a:p>
            <a:pPr lvl="1"/>
            <a:r>
              <a:rPr lang="en-US" dirty="0" smtClean="0"/>
              <a:t>BPC Recommendations 3 &amp; 4</a:t>
            </a:r>
          </a:p>
          <a:p>
            <a:r>
              <a:rPr lang="en-US" dirty="0" smtClean="0"/>
              <a:t>Keystone Center Stakeholder Dialogue</a:t>
            </a:r>
          </a:p>
          <a:p>
            <a:r>
              <a:rPr lang="en-US" dirty="0" smtClean="0"/>
              <a:t>GWU dialogue?</a:t>
            </a:r>
          </a:p>
          <a:p>
            <a:r>
              <a:rPr lang="en-US" dirty="0" smtClean="0"/>
              <a:t>Possible convening bodies for formalizing consensus:</a:t>
            </a:r>
          </a:p>
          <a:p>
            <a:pPr lvl="1"/>
            <a:r>
              <a:rPr lang="en-US" dirty="0" smtClean="0"/>
              <a:t>Private – SRA?</a:t>
            </a:r>
          </a:p>
          <a:p>
            <a:pPr lvl="1"/>
            <a:r>
              <a:rPr lang="en-US" dirty="0" smtClean="0"/>
              <a:t>Government</a:t>
            </a:r>
          </a:p>
          <a:p>
            <a:pPr lvl="2"/>
            <a:r>
              <a:rPr lang="en-US" dirty="0" smtClean="0"/>
              <a:t>OSTP?</a:t>
            </a:r>
          </a:p>
          <a:p>
            <a:pPr lvl="2"/>
            <a:r>
              <a:rPr lang="en-US" dirty="0" smtClean="0"/>
              <a:t>Presidential Commission for the Study of Bioethical Issues</a:t>
            </a:r>
          </a:p>
          <a:p>
            <a:pPr lvl="1"/>
            <a:r>
              <a:rPr lang="en-US" dirty="0" smtClean="0"/>
              <a:t>Hybrid – ACUS? </a:t>
            </a:r>
            <a:endParaRPr lang="en-US" dirty="0"/>
          </a:p>
        </p:txBody>
      </p:sp>
      <p:sp>
        <p:nvSpPr>
          <p:cNvPr id="4" name="Slide Number Placeholder 3"/>
          <p:cNvSpPr>
            <a:spLocks noGrp="1"/>
          </p:cNvSpPr>
          <p:nvPr>
            <p:ph type="sldNum" sz="quarter" idx="12"/>
          </p:nvPr>
        </p:nvSpPr>
        <p:spPr/>
        <p:txBody>
          <a:bodyPr/>
          <a:lstStyle/>
          <a:p>
            <a:fld id="{5B649387-C133-3441-A256-F3FE24448731}" type="slidenum">
              <a:rPr lang="en-US" smtClean="0"/>
              <a:pPr/>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 More Detail</a:t>
            </a:r>
            <a:endParaRPr lang="en-US" dirty="0"/>
          </a:p>
        </p:txBody>
      </p:sp>
      <p:sp>
        <p:nvSpPr>
          <p:cNvPr id="3" name="Content Placeholder 2"/>
          <p:cNvSpPr>
            <a:spLocks noGrp="1"/>
          </p:cNvSpPr>
          <p:nvPr>
            <p:ph idx="1"/>
          </p:nvPr>
        </p:nvSpPr>
        <p:spPr/>
        <p:txBody>
          <a:bodyPr/>
          <a:lstStyle/>
          <a:p>
            <a:r>
              <a:rPr lang="en-US" dirty="0" smtClean="0"/>
              <a:t>Carol J. Henry &amp; James W. Conrad, Jr., </a:t>
            </a:r>
            <a:r>
              <a:rPr lang="en-US" i="1" dirty="0" smtClean="0"/>
              <a:t>Scientific &amp; Legal Perspectives on Science Generated for Regulatory Activities</a:t>
            </a:r>
            <a:r>
              <a:rPr lang="en-US" dirty="0" smtClean="0"/>
              <a:t>, 116 EHP 136 (Jan. 2008)</a:t>
            </a:r>
          </a:p>
          <a:p>
            <a:pPr>
              <a:buNone/>
            </a:pPr>
            <a:endParaRPr lang="en-US" dirty="0" smtClean="0"/>
          </a:p>
          <a:p>
            <a:endParaRPr lang="en-US" dirty="0"/>
          </a:p>
        </p:txBody>
      </p:sp>
      <p:sp>
        <p:nvSpPr>
          <p:cNvPr id="4" name="Slide Number Placeholder 3"/>
          <p:cNvSpPr>
            <a:spLocks noGrp="1"/>
          </p:cNvSpPr>
          <p:nvPr>
            <p:ph type="sldNum" sz="quarter" idx="12"/>
          </p:nvPr>
        </p:nvSpPr>
        <p:spPr/>
        <p:txBody>
          <a:bodyPr/>
          <a:lstStyle/>
          <a:p>
            <a:fld id="{5B649387-C133-3441-A256-F3FE24448731}" type="slidenum">
              <a:rPr lang="en-US" smtClean="0"/>
              <a:pPr/>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3554" name="Rectangle 3"/>
          <p:cNvSpPr>
            <a:spLocks noChangeArrowheads="1"/>
          </p:cNvSpPr>
          <p:nvPr/>
        </p:nvSpPr>
        <p:spPr bwMode="auto">
          <a:xfrm>
            <a:off x="1147763" y="957263"/>
            <a:ext cx="6942137" cy="4524375"/>
          </a:xfrm>
          <a:prstGeom prst="rect">
            <a:avLst/>
          </a:prstGeom>
          <a:noFill/>
          <a:ln w="9525">
            <a:noFill/>
            <a:miter lim="800000"/>
            <a:headEnd/>
            <a:tailEnd/>
          </a:ln>
        </p:spPr>
        <p:txBody>
          <a:bodyPr>
            <a:prstTxWarp prst="textNoShape">
              <a:avLst/>
            </a:prstTxWarp>
            <a:spAutoFit/>
          </a:bodyPr>
          <a:lstStyle/>
          <a:p>
            <a:pPr algn="ctr"/>
            <a:r>
              <a:rPr lang="en-US" sz="3200">
                <a:latin typeface="Calibri" pitchFamily="29" charset="0"/>
              </a:rPr>
              <a:t>James W. Conrad, Jr.</a:t>
            </a:r>
          </a:p>
          <a:p>
            <a:pPr algn="ctr"/>
            <a:r>
              <a:rPr lang="en-US" sz="3200">
                <a:latin typeface="Calibri" pitchFamily="29" charset="0"/>
              </a:rPr>
              <a:t>Conrad Law &amp; Policy Counsel</a:t>
            </a:r>
          </a:p>
          <a:p>
            <a:pPr algn="ctr"/>
            <a:r>
              <a:rPr lang="en-US" sz="3200">
                <a:latin typeface="Calibri" pitchFamily="29" charset="0"/>
              </a:rPr>
              <a:t>1615 L Street, NW, Suite 1350</a:t>
            </a:r>
          </a:p>
          <a:p>
            <a:pPr algn="ctr"/>
            <a:r>
              <a:rPr lang="en-US" sz="3200">
                <a:latin typeface="Calibri" pitchFamily="29" charset="0"/>
              </a:rPr>
              <a:t>Washington, D.C. 20036-5668</a:t>
            </a:r>
          </a:p>
          <a:p>
            <a:pPr algn="ctr"/>
            <a:r>
              <a:rPr lang="en-US" sz="3200">
                <a:latin typeface="Calibri" pitchFamily="29" charset="0"/>
              </a:rPr>
              <a:t>202-822-1970</a:t>
            </a:r>
          </a:p>
          <a:p>
            <a:pPr algn="ctr"/>
            <a:r>
              <a:rPr lang="en-US" sz="3200">
                <a:latin typeface="Calibri" pitchFamily="29" charset="0"/>
              </a:rPr>
              <a:t>202-822-1971 (fax)</a:t>
            </a:r>
          </a:p>
          <a:p>
            <a:pPr algn="ctr"/>
            <a:r>
              <a:rPr lang="en-US" sz="3200">
                <a:latin typeface="Calibri" pitchFamily="29" charset="0"/>
              </a:rPr>
              <a:t>703-405-1660 (cell)</a:t>
            </a:r>
          </a:p>
          <a:p>
            <a:pPr algn="ctr"/>
            <a:r>
              <a:rPr lang="en-US" sz="3200">
                <a:latin typeface="Calibri" pitchFamily="29" charset="0"/>
                <a:hlinkClick r:id="rId2" tooltip="mailto:jamie@conradcounsel.com"/>
              </a:rPr>
              <a:t>jamie@conradcounsel.com</a:t>
            </a:r>
            <a:endParaRPr lang="en-US" sz="3200">
              <a:latin typeface="Calibri" pitchFamily="29" charset="0"/>
            </a:endParaRPr>
          </a:p>
          <a:p>
            <a:pPr algn="ctr"/>
            <a:r>
              <a:rPr lang="en-US" sz="3200">
                <a:latin typeface="Calibri" pitchFamily="29" charset="0"/>
              </a:rPr>
              <a:t>www.conradcounsel.com</a:t>
            </a:r>
          </a:p>
        </p:txBody>
      </p:sp>
      <p:sp>
        <p:nvSpPr>
          <p:cNvPr id="3" name="Slide Number Placeholder 2"/>
          <p:cNvSpPr>
            <a:spLocks noGrp="1"/>
          </p:cNvSpPr>
          <p:nvPr>
            <p:ph type="sldNum" sz="quarter" idx="12"/>
          </p:nvPr>
        </p:nvSpPr>
        <p:spPr/>
        <p:txBody>
          <a:bodyPr/>
          <a:lstStyle/>
          <a:p>
            <a:fld id="{5B649387-C133-3441-A256-F3FE24448731}" type="slidenum">
              <a:rPr lang="en-US" smtClean="0"/>
              <a:pPr/>
              <a:t>18</a:t>
            </a:fld>
            <a:endParaRPr lang="en-US"/>
          </a:p>
        </p:txBody>
      </p:sp>
    </p:spTree>
  </p:cSld>
  <p:clrMapOvr>
    <a:masterClrMapping/>
  </p:clrMapOvr>
</p:sld>
</file>

<file path=ppt/theme/theme1.xml><?xml version="1.0" encoding="utf-8"?>
<a:theme xmlns:a="http://schemas.openxmlformats.org/drawingml/2006/main" name="Office Theme">
  <a:themeElements>
    <a:clrScheme name="Custom 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600</TotalTime>
  <Words>1158</Words>
  <Application>Microsoft Macintosh PowerPoint</Application>
  <PresentationFormat>On-screen Show (4:3)</PresentationFormat>
  <Paragraphs>115</Paragraphs>
  <Slides>18</Slides>
  <Notes>0</Notes>
  <HiddenSlides>0</HiddenSlides>
  <MMClips>0</MMClips>
  <ScaleCrop>false</ScaleCrop>
  <HeadingPairs>
    <vt:vector size="4" baseType="variant">
      <vt:variant>
        <vt:lpstr>Design Template</vt:lpstr>
      </vt:variant>
      <vt:variant>
        <vt:i4>1</vt:i4>
      </vt:variant>
      <vt:variant>
        <vt:lpstr>Slide Titles</vt:lpstr>
      </vt:variant>
      <vt:variant>
        <vt:i4>18</vt:i4>
      </vt:variant>
    </vt:vector>
  </HeadingPairs>
  <TitlesOfParts>
    <vt:vector size="19" baseType="lpstr">
      <vt:lpstr>Office Theme</vt:lpstr>
      <vt:lpstr>Research Funding &amp; Scientific Integrity: Conflicts &amp; Criteria  Proposed Consensus Criteria for Assessing the Reliability of Scientific Work </vt:lpstr>
      <vt:lpstr>Overview</vt:lpstr>
      <vt:lpstr>Context/Purpose</vt:lpstr>
      <vt:lpstr>Context/Purpose</vt:lpstr>
      <vt:lpstr>Context/Purpose</vt:lpstr>
      <vt:lpstr>Proposed Criteria</vt:lpstr>
      <vt:lpstr>Proposed Criteria (in rough priority order)</vt:lpstr>
      <vt:lpstr>Disclosure of ‘Competing Interests’</vt:lpstr>
      <vt:lpstr>PI Ownership of Work</vt:lpstr>
      <vt:lpstr>Public Release of Data</vt:lpstr>
      <vt:lpstr>Adherence to Good Practices</vt:lpstr>
      <vt:lpstr>Peer Review</vt:lpstr>
      <vt:lpstr>Public Registries</vt:lpstr>
      <vt:lpstr>Common Rule Compliance</vt:lpstr>
      <vt:lpstr>External Oversight of Research</vt:lpstr>
      <vt:lpstr>Advancing the Concept</vt:lpstr>
      <vt:lpstr>For More Detail</vt:lpstr>
      <vt:lpstr>Slide 18</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James Conrad</dc:creator>
  <cp:lastModifiedBy>James Conrad</cp:lastModifiedBy>
  <cp:revision>8</cp:revision>
  <dcterms:created xsi:type="dcterms:W3CDTF">2010-05-21T20:00:50Z</dcterms:created>
  <dcterms:modified xsi:type="dcterms:W3CDTF">2010-05-21T20:01:09Z</dcterms:modified>
</cp:coreProperties>
</file>